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16"/>
  </p:notesMasterIdLst>
  <p:sldIdLst>
    <p:sldId id="256" r:id="rId2"/>
    <p:sldId id="258" r:id="rId3"/>
    <p:sldId id="257" r:id="rId4"/>
    <p:sldId id="262" r:id="rId5"/>
    <p:sldId id="261" r:id="rId6"/>
    <p:sldId id="259" r:id="rId7"/>
    <p:sldId id="269" r:id="rId8"/>
    <p:sldId id="263" r:id="rId9"/>
    <p:sldId id="264" r:id="rId10"/>
    <p:sldId id="265" r:id="rId11"/>
    <p:sldId id="266" r:id="rId12"/>
    <p:sldId id="267" r:id="rId13"/>
    <p:sldId id="260" r:id="rId14"/>
    <p:sldId id="268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99"/>
    <p:restoredTop sz="94669"/>
  </p:normalViewPr>
  <p:slideViewPr>
    <p:cSldViewPr snapToGrid="0" snapToObjects="1">
      <p:cViewPr varScale="1">
        <p:scale>
          <a:sx n="92" d="100"/>
          <a:sy n="92" d="100"/>
        </p:scale>
        <p:origin x="184" y="1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8220484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96974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05ABC3A-58A1-4764-8920-56CB00A0D58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5923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35742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Pat: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Big data - write once, read many - multiple copies -&gt; multiple transforms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‘t’ is one-time processing - example: area of city lots - consumption readiness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Latency impact - pay cost up front, benefit on every analysis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-US"/>
              <a:t>Arvind: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In-stream transformations especially suited for the likes of PII - get it right once! Doing this multiple times is exponentially more costly.</a:t>
            </a:r>
          </a:p>
        </p:txBody>
      </p:sp>
    </p:spTree>
    <p:extLst>
      <p:ext uri="{BB962C8B-B14F-4D97-AF65-F5344CB8AC3E}">
        <p14:creationId xmlns:p14="http://schemas.microsoft.com/office/powerpoint/2010/main" val="252397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/>
        </p:nvSpPr>
        <p:spPr>
          <a:xfrm>
            <a:off x="3175" y="6400800"/>
            <a:ext cx="121887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15" y="6334316"/>
            <a:ext cx="12188700" cy="638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22"/>
          <p:cNvSpPr txBox="1">
            <a:spLocks noGrp="1"/>
          </p:cNvSpPr>
          <p:nvPr>
            <p:ph type="ctrTitle"/>
          </p:nvPr>
        </p:nvSpPr>
        <p:spPr>
          <a:xfrm>
            <a:off x="1717350" y="66475"/>
            <a:ext cx="103200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85000"/>
              </a:lnSpc>
              <a:spcBef>
                <a:spcPts val="0"/>
              </a:spcBef>
              <a:buClr>
                <a:srgbClr val="00B5E6"/>
              </a:buClr>
              <a:buSzPct val="100000"/>
              <a:buFont typeface="Calibri"/>
              <a:buNone/>
              <a:defRPr sz="6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2pPr>
            <a:lvl3pPr marL="0" marR="0" lvl="2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3pPr>
            <a:lvl4pPr marL="0" marR="0" lvl="3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4pPr>
            <a:lvl5pPr marL="0" marR="0" lvl="4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5pPr>
            <a:lvl6pPr marL="0" marR="0" lvl="5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6pPr>
            <a:lvl7pPr marL="0" marR="0" lvl="6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7pPr>
            <a:lvl8pPr marL="0" marR="0" lvl="7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8pPr>
            <a:lvl9pPr marL="0" marR="0" lvl="8" indent="0" algn="l" rtl="0">
              <a:spcBef>
                <a:spcPts val="0"/>
              </a:spcBef>
              <a:buClr>
                <a:srgbClr val="FFFFFF"/>
              </a:buClr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8000" y="5308798"/>
            <a:ext cx="3535198" cy="7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4934050" y="1084025"/>
            <a:ext cx="70461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00B5E6"/>
              </a:buClr>
              <a:buSzPct val="100000"/>
              <a:buFont typeface="Calibri"/>
              <a:buNone/>
              <a:defRPr sz="36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4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4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r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00B5E6"/>
              </a:buClr>
              <a:buFont typeface="Calibri"/>
              <a:buNone/>
              <a:defRPr sz="2000" b="0" i="0" u="none" strike="noStrike" cap="none">
                <a:solidFill>
                  <a:srgbClr val="00B5E6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343"/>
              </a:buClr>
              <a:buFont typeface="Calibri"/>
              <a:buChar char=" "/>
              <a:defRPr sz="20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8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  <a:defRPr sz="140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1097279" y="287091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lvl="0" rtl="0">
              <a:spcBef>
                <a:spcPts val="0"/>
              </a:spcBef>
              <a:buClr>
                <a:srgbClr val="434343"/>
              </a:buClr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b" anchorCtr="0"/>
          <a:lstStyle>
            <a:lvl1pPr lvl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4937700" cy="402329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9144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Char char=" 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2"/>
          </p:nvPr>
        </p:nvSpPr>
        <p:spPr>
          <a:xfrm>
            <a:off x="6217919" y="1845734"/>
            <a:ext cx="4937700" cy="402329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/>
          <a:lstStyle>
            <a:lvl1pPr marL="9144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Char char=" 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1097279" y="1846051"/>
            <a:ext cx="4937700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000" b="0" cap="none">
                <a:solidFill>
                  <a:schemeClr val="dk2"/>
                </a:solidFill>
              </a:defRPr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1097279" y="2582333"/>
            <a:ext cx="4937700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Char char=" 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3"/>
          </p:nvPr>
        </p:nvSpPr>
        <p:spPr>
          <a:xfrm>
            <a:off x="6217919" y="1846051"/>
            <a:ext cx="4937700" cy="736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lvl="0" indent="0" rtl="0">
              <a:spcBef>
                <a:spcPts val="0"/>
              </a:spcBef>
              <a:buClr>
                <a:schemeClr val="dk2"/>
              </a:buClr>
              <a:buFont typeface="Calibri"/>
              <a:buNone/>
              <a:defRPr sz="2000" b="0" cap="none">
                <a:solidFill>
                  <a:schemeClr val="dk2"/>
                </a:solidFill>
              </a:defRPr>
            </a:lvl1pPr>
            <a:lvl2pPr marL="457200" lvl="1" indent="0" rtl="0">
              <a:spcBef>
                <a:spcPts val="0"/>
              </a:spcBef>
              <a:buFont typeface="Calibri"/>
              <a:buNone/>
              <a:defRPr sz="2000" b="1"/>
            </a:lvl2pPr>
            <a:lvl3pPr marL="914400" lvl="2" indent="0" rtl="0">
              <a:spcBef>
                <a:spcPts val="0"/>
              </a:spcBef>
              <a:buFont typeface="Calibri"/>
              <a:buNone/>
              <a:defRPr sz="1800" b="1"/>
            </a:lvl3pPr>
            <a:lvl4pPr marL="1371600" lvl="3" indent="0" rtl="0">
              <a:spcBef>
                <a:spcPts val="0"/>
              </a:spcBef>
              <a:buFont typeface="Calibri"/>
              <a:buNone/>
              <a:defRPr sz="1600" b="1"/>
            </a:lvl4pPr>
            <a:lvl5pPr marL="1828800" lvl="4" indent="0" rtl="0">
              <a:spcBef>
                <a:spcPts val="0"/>
              </a:spcBef>
              <a:buFont typeface="Calibri"/>
              <a:buNone/>
              <a:defRPr sz="1600" b="1"/>
            </a:lvl5pPr>
            <a:lvl6pPr marL="2286000" lvl="5" indent="0" rtl="0">
              <a:spcBef>
                <a:spcPts val="0"/>
              </a:spcBef>
              <a:buFont typeface="Calibri"/>
              <a:buNone/>
              <a:defRPr sz="1600" b="1"/>
            </a:lvl6pPr>
            <a:lvl7pPr marL="2743200" lvl="6" indent="0" rtl="0">
              <a:spcBef>
                <a:spcPts val="0"/>
              </a:spcBef>
              <a:buFont typeface="Calibri"/>
              <a:buNone/>
              <a:defRPr sz="1600" b="1"/>
            </a:lvl7pPr>
            <a:lvl8pPr marL="3200400" lvl="7" indent="0" rtl="0">
              <a:spcBef>
                <a:spcPts val="0"/>
              </a:spcBef>
              <a:buFont typeface="Calibri"/>
              <a:buNone/>
              <a:defRPr sz="1600" b="1"/>
            </a:lvl8pPr>
            <a:lvl9pPr marL="3657600" lvl="8" indent="0" rtl="0">
              <a:spcBef>
                <a:spcPts val="0"/>
              </a:spcBef>
              <a:buFont typeface="Calibri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4"/>
          </p:nvPr>
        </p:nvSpPr>
        <p:spPr>
          <a:xfrm>
            <a:off x="6217919" y="2582333"/>
            <a:ext cx="4937700" cy="3378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Char char=" "/>
              <a:defRPr sz="20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lvl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losing Slide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/>
          <p:nvPr/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" name="Shape 7"/>
          <p:cNvSpPr/>
          <p:nvPr/>
        </p:nvSpPr>
        <p:spPr>
          <a:xfrm>
            <a:off x="0" y="6334316"/>
            <a:ext cx="12192000" cy="659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1097279" y="286603"/>
            <a:ext cx="10058399" cy="1450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85000"/>
              </a:lnSpc>
              <a:spcBef>
                <a:spcPts val="0"/>
              </a:spcBef>
              <a:buClr>
                <a:srgbClr val="3F3F3F"/>
              </a:buClr>
              <a:buFont typeface="Calibri"/>
              <a:buNone/>
              <a:defRPr sz="4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defRPr/>
            </a:lvl2pPr>
            <a:lvl3pPr marL="0" marR="0" lvl="2" indent="0" algn="l" rtl="0">
              <a:spcBef>
                <a:spcPts val="0"/>
              </a:spcBef>
              <a:defRPr/>
            </a:lvl3pPr>
            <a:lvl4pPr marL="0" marR="0" lvl="3" indent="0" algn="l" rtl="0">
              <a:spcBef>
                <a:spcPts val="0"/>
              </a:spcBef>
              <a:defRPr/>
            </a:lvl4pPr>
            <a:lvl5pPr marL="0" marR="0" lvl="4" indent="0" algn="l" rtl="0">
              <a:spcBef>
                <a:spcPts val="0"/>
              </a:spcBef>
              <a:defRPr/>
            </a:lvl5pPr>
            <a:lvl6pPr marL="0" marR="0" lvl="5" indent="0" algn="l" rtl="0">
              <a:spcBef>
                <a:spcPts val="0"/>
              </a:spcBef>
              <a:defRPr/>
            </a:lvl6pPr>
            <a:lvl7pPr marL="0" marR="0" lvl="6" indent="0" algn="l" rtl="0">
              <a:spcBef>
                <a:spcPts val="0"/>
              </a:spcBef>
              <a:defRPr/>
            </a:lvl7pPr>
            <a:lvl8pPr marL="0" marR="0" lvl="7" indent="0" algn="l" rtl="0">
              <a:spcBef>
                <a:spcPts val="0"/>
              </a:spcBef>
              <a:defRPr/>
            </a:lvl8pPr>
            <a:lvl9pPr marL="0" marR="0" lvl="8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1097279" y="1845733"/>
            <a:ext cx="10058399" cy="402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91440" marR="0" lvl="0" indent="35560" algn="l" rtl="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Font typeface="Calibri"/>
              <a:buChar char=" "/>
              <a:defRPr sz="20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84048" marR="0" lvl="1" indent="-7924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566928" marR="0" lvl="2" indent="-97027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749808" marR="0" lvl="3" indent="-10210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932688" marR="0" lvl="4" indent="-94488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100000" marR="0" lvl="5" indent="-1475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1299999" marR="0" lvl="6" indent="-1442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1499999" marR="0" lvl="7" indent="-141099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1700000" marR="0" lvl="8" indent="-150600" algn="l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/>
              <a:buChar char="◦"/>
              <a:defRPr sz="14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dt" idx="10"/>
          </p:nvPr>
        </p:nvSpPr>
        <p:spPr>
          <a:xfrm>
            <a:off x="1097279" y="6459785"/>
            <a:ext cx="24723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ftr" idx="11"/>
          </p:nvPr>
        </p:nvSpPr>
        <p:spPr>
          <a:xfrm>
            <a:off x="3686185" y="6459785"/>
            <a:ext cx="4822799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defRPr sz="9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9900457" y="6459785"/>
            <a:ext cx="13118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05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05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Shape 13"/>
          <p:cNvCxnSpPr/>
          <p:nvPr/>
        </p:nvCxnSpPr>
        <p:spPr>
          <a:xfrm>
            <a:off x="1193532" y="1737844"/>
            <a:ext cx="9966899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36150" y="26697"/>
            <a:ext cx="2955900" cy="1970699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tiff"/><Relationship Id="rId1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ctrTitle"/>
          </p:nvPr>
        </p:nvSpPr>
        <p:spPr>
          <a:xfrm>
            <a:off x="1717350" y="648371"/>
            <a:ext cx="10320000" cy="114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lvl="0">
              <a:buClr>
                <a:srgbClr val="3F3F3F"/>
              </a:buClr>
              <a:buSzPct val="25000"/>
            </a:pPr>
            <a:r>
              <a:rPr lang="en-US" dirty="0"/>
              <a:t>Adaptive Data Cleansing with </a:t>
            </a:r>
            <a:r>
              <a:rPr lang="en-US" dirty="0" err="1"/>
              <a:t>StreamSets</a:t>
            </a:r>
            <a:r>
              <a:rPr lang="en-US" dirty="0"/>
              <a:t> and Cassandra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478983" y="4031674"/>
            <a:ext cx="3512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 Patterson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Community Champion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metadaddy</a:t>
            </a:r>
            <a:endParaRPr lang="en-US" sz="2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pat@superpat.com</a:t>
            </a: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cqlsh:mykeyspace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CREATE OR REPLACE FUNCTION </a:t>
            </a:r>
            <a:r>
              <a:rPr lang="en-US" sz="17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sdState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( state tuple&lt;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int,double,double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&gt;,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double ) CALLED ON NULL INPUT RETURNS tuple&lt;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int,double,double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LANGUAGE java AS 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'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n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state.getInt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(0); double mean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state.getDouble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(1); double m2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state.getDouble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(2); n++; double delta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- mean; mean += delta / n; m2 += delta * (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val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- mean);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state.setInt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(0, n);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state.setDouble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(1, mean);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state.setDouble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(2, m2); return state;'; 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7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7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cqlsh:mykeyspace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CREATE OR REPLACE FUNCTION </a:t>
            </a:r>
            <a:r>
              <a:rPr lang="en-US" sz="17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sdFinal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( state tuple&lt;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int,double,double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) CALLED ON NULL INPUT RETURNS double LANGUAGE java AS 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'</a:t>
            </a: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int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n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state.getInt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(0); double m2 =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state.getDouble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(2); if (n &lt; 1) { return null; } return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Math.sqrt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(m2 / (n - 1</a:t>
            </a: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>));';</a:t>
            </a:r>
            <a:br>
              <a:rPr lang="en-US" sz="17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700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7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700" dirty="0" err="1" smtClean="0">
                <a:latin typeface="Monaco" charset="0"/>
                <a:ea typeface="Monaco" charset="0"/>
                <a:cs typeface="Monaco" charset="0"/>
              </a:rPr>
              <a:t>cqlsh:mykeyspace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CREATE AGGREGATE IF NOT EXISTS </a:t>
            </a:r>
            <a:r>
              <a:rPr lang="en-US" sz="1700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stdev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( double )  ... SFUNC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sdState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STYPE tuple&lt;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int,double,double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&gt; FINALFUNC </a:t>
            </a:r>
            <a:r>
              <a:rPr lang="en-US" sz="1700" dirty="0" err="1">
                <a:latin typeface="Monaco" charset="0"/>
                <a:ea typeface="Monaco" charset="0"/>
                <a:cs typeface="Monaco" charset="0"/>
              </a:rPr>
              <a:t>sdFinal</a:t>
            </a:r>
            <a:r>
              <a:rPr lang="en-US" sz="1700" dirty="0">
                <a:latin typeface="Monaco" charset="0"/>
                <a:ea typeface="Monaco" charset="0"/>
                <a:cs typeface="Monaco" charset="0"/>
              </a:rPr>
              <a:t> INITCOND (0,0,0);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Define Standard Deviation as a UDA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2823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97279" y="1845733"/>
            <a:ext cx="10058399" cy="4023299"/>
          </a:xfrm>
        </p:spPr>
        <p:txBody>
          <a:bodyPr/>
          <a:lstStyle/>
          <a:p>
            <a:pPr indent="0">
              <a:buNone/>
            </a:pPr>
            <a:r>
              <a:rPr lang="en-US" sz="2800" dirty="0" smtClean="0"/>
              <a:t>Java app periodically queries Cassandra for mean, standard deviation for the past hour’s data, writes to resource files</a:t>
            </a:r>
          </a:p>
          <a:p>
            <a:pPr indent="0">
              <a:lnSpc>
                <a:spcPct val="110000"/>
              </a:lnSpc>
              <a:buNone/>
            </a:pP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PreparedStatement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statement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session.prepare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br>
              <a:rPr lang="en-US" sz="16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"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SELECT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AVG(temperature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), STDEV(temperature) " + 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6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"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FROM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sensor_readings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" +       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6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"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WHERE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sensor_id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? 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AND 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TIME &gt; ?");    </a:t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BoundStatement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boundStatement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new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BoundStatement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(statement);</a:t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...</a:t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long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startMillis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System.currentTimeMillis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() -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timeRangeMillis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;</a:t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ResultSet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results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session.execute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br>
              <a:rPr lang="en-US" sz="16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boundStatement.bind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600" dirty="0" err="1" smtClean="0">
                <a:latin typeface="Monaco" charset="0"/>
                <a:ea typeface="Monaco" charset="0"/>
                <a:cs typeface="Monaco" charset="0"/>
              </a:rPr>
              <a:t>sensorId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, new Date(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startMillis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)));</a:t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en-US" sz="1600" dirty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double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avg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row.getDouble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system.avg</a:t>
            </a:r>
            <a:r>
              <a:rPr lang="en-US" sz="1600" b="1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(temperature</a:t>
            </a:r>
            <a:r>
              <a:rPr lang="en-US" sz="1600" b="1" dirty="0" smtClean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"),</a:t>
            </a:r>
            <a:br>
              <a:rPr lang="en-US" sz="16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      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sd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  = </a:t>
            </a:r>
            <a:r>
              <a:rPr lang="en-US" sz="1600" dirty="0" err="1">
                <a:latin typeface="Monaco" charset="0"/>
                <a:ea typeface="Monaco" charset="0"/>
                <a:cs typeface="Monaco" charset="0"/>
              </a:rPr>
              <a:t>row.getDouble</a:t>
            </a:r>
            <a:r>
              <a:rPr lang="en-US" sz="1600" dirty="0">
                <a:latin typeface="Monaco" charset="0"/>
                <a:ea typeface="Monaco" charset="0"/>
                <a:cs typeface="Monaco" charset="0"/>
              </a:rPr>
              <a:t>("</a:t>
            </a:r>
            <a:r>
              <a:rPr lang="en-US" sz="1600" b="1" dirty="0" err="1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mykeyspace.stdev</a:t>
            </a:r>
            <a:r>
              <a:rPr lang="en-US" sz="1600" b="1" dirty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(temperature</a:t>
            </a:r>
            <a:r>
              <a:rPr lang="en-US" sz="1600" b="1" dirty="0" smtClean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)</a:t>
            </a:r>
            <a:r>
              <a:rPr lang="en-US" sz="1600" dirty="0" smtClean="0">
                <a:latin typeface="Monaco" charset="0"/>
                <a:ea typeface="Monaco" charset="0"/>
                <a:cs typeface="Monaco" charset="0"/>
              </a:rPr>
              <a:t>");</a:t>
            </a:r>
            <a:endParaRPr lang="en-US" sz="16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smtClean="0"/>
              <a:t>Feeding Statistics Back </a:t>
            </a:r>
            <a:r>
              <a:rPr lang="en-US" sz="4000" dirty="0" smtClean="0"/>
              <a:t>Into the Pipeline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9763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It All Together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46" y="1737890"/>
            <a:ext cx="6662861" cy="47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3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sz="2400" dirty="0"/>
              <a:t>Ingesting MQTT Traffic into </a:t>
            </a:r>
            <a:r>
              <a:rPr lang="en-US" sz="2400" dirty="0" err="1"/>
              <a:t>Riak</a:t>
            </a:r>
            <a:r>
              <a:rPr lang="en-US" sz="2400" dirty="0"/>
              <a:t> TS via </a:t>
            </a:r>
            <a:r>
              <a:rPr lang="en-US" sz="2400" dirty="0" err="1"/>
              <a:t>RabbitMQ</a:t>
            </a:r>
            <a:r>
              <a:rPr lang="en-US" sz="2400" dirty="0"/>
              <a:t> and </a:t>
            </a:r>
            <a:r>
              <a:rPr lang="en-US" sz="2400" dirty="0" err="1" smtClean="0"/>
              <a:t>StreamSets</a:t>
            </a:r>
            <a:endParaRPr lang="en-US" sz="2400" dirty="0" smtClean="0"/>
          </a:p>
          <a:p>
            <a:pPr marL="304800" lvl="1" indent="0">
              <a:lnSpc>
                <a:spcPct val="110000"/>
              </a:lnSpc>
              <a:buNone/>
            </a:pP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http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://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bit.ly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/ingest-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mqtt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Ingesting Sensor Data on the Raspberry Pi with </a:t>
            </a:r>
            <a:r>
              <a:rPr lang="en-US" sz="2400" dirty="0" err="1"/>
              <a:t>StreamSets</a:t>
            </a:r>
            <a:r>
              <a:rPr lang="en-US" sz="2400" dirty="0"/>
              <a:t> Data Collector</a:t>
            </a:r>
            <a:endParaRPr lang="en-US" sz="2400" dirty="0" smtClean="0"/>
          </a:p>
          <a:p>
            <a:pPr marL="304800" lvl="1" indent="0">
              <a:lnSpc>
                <a:spcPct val="110000"/>
              </a:lnSpc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http://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bit.ly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/ingest-sensors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Standard Deviations on Cassandra – Rolling Your Own Aggregate Function</a:t>
            </a:r>
          </a:p>
          <a:p>
            <a:pPr marL="304800" lvl="1" indent="0">
              <a:lnSpc>
                <a:spcPct val="110000"/>
              </a:lnSpc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http://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bit.ly</a:t>
            </a:r>
            <a:r>
              <a:rPr lang="en-US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en-US" dirty="0" err="1" smtClean="0">
                <a:latin typeface="Monaco" charset="0"/>
                <a:ea typeface="Monaco" charset="0"/>
                <a:cs typeface="Monaco" charset="0"/>
              </a:rPr>
              <a:t>cassandra-uda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10000"/>
              </a:lnSpc>
            </a:pPr>
            <a:r>
              <a:rPr lang="en-US" sz="2400" dirty="0"/>
              <a:t>Dynamic Outlier Detection with </a:t>
            </a:r>
            <a:r>
              <a:rPr lang="en-US" sz="2400" dirty="0" err="1"/>
              <a:t>StreamSets</a:t>
            </a:r>
            <a:r>
              <a:rPr lang="en-US" sz="2400" dirty="0"/>
              <a:t> and Cassandra</a:t>
            </a:r>
          </a:p>
          <a:p>
            <a:pPr marL="304800" lvl="1" indent="0">
              <a:lnSpc>
                <a:spcPct val="110000"/>
              </a:lnSpc>
              <a:buNone/>
            </a:pPr>
            <a:r>
              <a:rPr lang="en-US" dirty="0">
                <a:latin typeface="Monaco" charset="0"/>
                <a:ea typeface="Monaco" charset="0"/>
                <a:cs typeface="Monaco" charset="0"/>
              </a:rPr>
              <a:t>http://</a:t>
            </a:r>
            <a:r>
              <a:rPr lang="en-US" dirty="0" err="1">
                <a:latin typeface="Monaco" charset="0"/>
                <a:ea typeface="Monaco" charset="0"/>
                <a:cs typeface="Monaco" charset="0"/>
              </a:rPr>
              <a:t>bit.ly</a:t>
            </a:r>
            <a:r>
              <a:rPr lang="en-US" dirty="0">
                <a:latin typeface="Monaco" charset="0"/>
                <a:ea typeface="Monaco" charset="0"/>
                <a:cs typeface="Monaco" charset="0"/>
              </a:rPr>
              <a:t>/dynamic-outliers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613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7350" y="773063"/>
            <a:ext cx="10320000" cy="1143000"/>
          </a:xfrm>
        </p:spPr>
        <p:txBody>
          <a:bodyPr/>
          <a:lstStyle/>
          <a:p>
            <a:r>
              <a:rPr lang="en-US" sz="11500" dirty="0" smtClean="0"/>
              <a:t>Questions?</a:t>
            </a:r>
            <a:endParaRPr lang="en-US" sz="11500" dirty="0"/>
          </a:p>
        </p:txBody>
      </p:sp>
      <p:sp>
        <p:nvSpPr>
          <p:cNvPr id="4" name="TextBox 3"/>
          <p:cNvSpPr txBox="1"/>
          <p:nvPr/>
        </p:nvSpPr>
        <p:spPr>
          <a:xfrm>
            <a:off x="8478983" y="4031674"/>
            <a:ext cx="35121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 Patterson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Community Champion</a:t>
            </a:r>
          </a:p>
          <a:p>
            <a:pPr algn="r"/>
            <a:r>
              <a:rPr lang="en-US" sz="2000" dirty="0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metadaddy</a:t>
            </a:r>
            <a:endParaRPr lang="en-US" sz="2000" dirty="0" smtClean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  <a:p>
            <a:pPr algn="r"/>
            <a:r>
              <a:rPr lang="en-US" sz="2000" dirty="0" err="1" smtClean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pat@superpat.com</a:t>
            </a:r>
            <a:endParaRPr lang="en-US" sz="2000" dirty="0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68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</a:t>
            </a:r>
            <a:r>
              <a:rPr lang="en-US" dirty="0" smtClean="0"/>
              <a:t>Pat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>
          <a:xfrm>
            <a:off x="6217919" y="2230518"/>
            <a:ext cx="4937700" cy="736199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Pat Patterson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6217919" y="2966801"/>
            <a:ext cx="4937700" cy="2529994"/>
          </a:xfrm>
        </p:spPr>
        <p:txBody>
          <a:bodyPr>
            <a:noAutofit/>
          </a:bodyPr>
          <a:lstStyle/>
          <a:p>
            <a:pPr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Community Champion @ </a:t>
            </a:r>
            <a:r>
              <a:rPr lang="en-US" sz="2400" dirty="0" err="1" smtClean="0">
                <a:solidFill>
                  <a:schemeClr val="tx1"/>
                </a:solidFill>
              </a:rPr>
              <a:t>StreamSets</a:t>
            </a:r>
            <a:endParaRPr lang="en-US" sz="2400" dirty="0" smtClean="0">
              <a:solidFill>
                <a:schemeClr val="tx1"/>
              </a:solidFill>
            </a:endParaRPr>
          </a:p>
          <a:p>
            <a:pPr marL="30480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Formerly Developer Evangelist at Salesforce</a:t>
            </a:r>
          </a:p>
          <a:p>
            <a:pPr indent="0">
              <a:buNone/>
            </a:pPr>
            <a:r>
              <a:rPr lang="en-US" sz="2400" dirty="0" smtClean="0">
                <a:solidFill>
                  <a:schemeClr val="tx1"/>
                </a:solidFill>
              </a:rPr>
              <a:t>Contact</a:t>
            </a:r>
          </a:p>
          <a:p>
            <a:pPr marL="304800" lvl="1" indent="0">
              <a:buNone/>
            </a:pPr>
            <a:r>
              <a:rPr lang="en-US" sz="2000" dirty="0" err="1" smtClean="0">
                <a:solidFill>
                  <a:schemeClr val="tx1"/>
                </a:solidFill>
              </a:rPr>
              <a:t>pat@streamsets.com</a:t>
            </a:r>
            <a:endParaRPr lang="en-US" sz="2000" dirty="0" smtClean="0">
              <a:solidFill>
                <a:schemeClr val="tx1"/>
              </a:solidFill>
            </a:endParaRPr>
          </a:p>
          <a:p>
            <a:pPr marL="30480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@</a:t>
            </a:r>
            <a:r>
              <a:rPr lang="en-US" sz="2000" dirty="0" err="1" smtClean="0">
                <a:solidFill>
                  <a:schemeClr val="tx1"/>
                </a:solidFill>
              </a:rPr>
              <a:t>metadaddy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3276" y="2214150"/>
            <a:ext cx="3296890" cy="329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37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Feeding Cassandra with </a:t>
            </a:r>
            <a:r>
              <a:rPr lang="en-US" sz="3600" dirty="0" err="1" smtClean="0"/>
              <a:t>StreamSets</a:t>
            </a:r>
            <a:r>
              <a:rPr lang="en-US" sz="3600" dirty="0" smtClean="0"/>
              <a:t> Data Collector</a:t>
            </a:r>
          </a:p>
          <a:p>
            <a:r>
              <a:rPr lang="en-US" sz="3600" dirty="0" smtClean="0"/>
              <a:t>User defined aggregate functions in Cassandra</a:t>
            </a:r>
          </a:p>
          <a:p>
            <a:r>
              <a:rPr lang="en-US" sz="3600" dirty="0" smtClean="0"/>
              <a:t>Push statistics back into the data pipeline</a:t>
            </a:r>
          </a:p>
          <a:p>
            <a:r>
              <a:rPr lang="en-US" sz="3600" dirty="0" smtClean="0"/>
              <a:t>Resources</a:t>
            </a:r>
          </a:p>
          <a:p>
            <a:r>
              <a:rPr lang="en-US" sz="3600" dirty="0" smtClean="0"/>
              <a:t>Q &amp; A</a:t>
            </a: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097280" y="1845733"/>
            <a:ext cx="6321830" cy="4023299"/>
          </a:xfrm>
        </p:spPr>
        <p:txBody>
          <a:bodyPr/>
          <a:lstStyle/>
          <a:p>
            <a:pPr indent="0">
              <a:buNone/>
            </a:pPr>
            <a:r>
              <a:rPr lang="en-US" sz="2800" dirty="0" smtClean="0"/>
              <a:t>Devices sending sensor readings to </a:t>
            </a:r>
            <a:r>
              <a:rPr lang="en-US" sz="2800" dirty="0" err="1" smtClean="0"/>
              <a:t>RabbitMQ</a:t>
            </a:r>
            <a:r>
              <a:rPr lang="en-US" sz="2800" dirty="0" smtClean="0"/>
              <a:t> via MQTT</a:t>
            </a:r>
          </a:p>
          <a:p>
            <a:pPr marL="304800" lvl="1" indent="0">
              <a:buNone/>
            </a:pPr>
            <a:r>
              <a:rPr lang="en-US" sz="2400" dirty="0" smtClean="0"/>
              <a:t>Sensor id, </a:t>
            </a:r>
            <a:r>
              <a:rPr lang="en-US" sz="2400" dirty="0"/>
              <a:t>time, </a:t>
            </a:r>
            <a:r>
              <a:rPr lang="en-US" sz="2400" dirty="0" smtClean="0"/>
              <a:t>temperature, orientation</a:t>
            </a:r>
          </a:p>
          <a:p>
            <a:pPr indent="0">
              <a:buNone/>
            </a:pPr>
            <a:r>
              <a:rPr lang="en-US" sz="2800" dirty="0" smtClean="0"/>
              <a:t>Convert orientation from integer to string</a:t>
            </a:r>
            <a:endParaRPr lang="en-US" sz="2800" dirty="0"/>
          </a:p>
          <a:p>
            <a:pPr marL="304800" lvl="1" indent="0">
              <a:buNone/>
            </a:pPr>
            <a:r>
              <a:rPr lang="en-US" sz="2400" dirty="0" smtClean="0"/>
              <a:t>0 -&gt; “horizontal”, 1 -&gt; “vertical”</a:t>
            </a:r>
            <a:endParaRPr lang="en-US" sz="2400" dirty="0"/>
          </a:p>
          <a:p>
            <a:pPr indent="0">
              <a:buNone/>
            </a:pPr>
            <a:r>
              <a:rPr lang="en-US" sz="2800" dirty="0" smtClean="0"/>
              <a:t>Filter outlier values</a:t>
            </a:r>
            <a:endParaRPr lang="en-US" sz="2800" dirty="0"/>
          </a:p>
          <a:p>
            <a:pPr indent="0">
              <a:buNone/>
            </a:pPr>
            <a:r>
              <a:rPr lang="en-US" sz="2800" dirty="0" smtClean="0"/>
              <a:t>Write ‘clean’ readings to Cassandra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Case: </a:t>
            </a:r>
            <a:r>
              <a:rPr lang="en-US" dirty="0" err="1" smtClean="0"/>
              <a:t>IoT</a:t>
            </a:r>
            <a:r>
              <a:rPr lang="en-US" dirty="0" smtClean="0"/>
              <a:t> Sensor Data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7708" y="2005446"/>
            <a:ext cx="3934691" cy="2951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1097279" y="289302"/>
            <a:ext cx="10058400" cy="1450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 err="1" smtClean="0"/>
              <a:t>StreamSets</a:t>
            </a:r>
            <a:r>
              <a:rPr lang="en-US" dirty="0" smtClean="0"/>
              <a:t> Data Collector</a:t>
            </a:r>
            <a:endParaRPr lang="en-US" dirty="0"/>
          </a:p>
        </p:txBody>
      </p:sp>
      <p:pic>
        <p:nvPicPr>
          <p:cNvPr id="199" name="Shape 199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6898" y="2030165"/>
            <a:ext cx="666908" cy="7358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39349" y="2522204"/>
            <a:ext cx="1275073" cy="849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07539" y="1964540"/>
            <a:ext cx="813111" cy="60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>
          <a:blip r:embed="rId6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2847" y="2167597"/>
            <a:ext cx="902202" cy="90220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Shape 204"/>
          <p:cNvSpPr/>
          <p:nvPr/>
        </p:nvSpPr>
        <p:spPr>
          <a:xfrm>
            <a:off x="1367925" y="2863907"/>
            <a:ext cx="796200" cy="271500"/>
          </a:xfrm>
          <a:prstGeom prst="roundRect">
            <a:avLst>
              <a:gd name="adj" fmla="val 16667"/>
            </a:avLst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1200" i="1">
                <a:solidFill>
                  <a:srgbClr val="FFFFFF"/>
                </a:solidFill>
              </a:rPr>
              <a:t>http://api</a:t>
            </a:r>
          </a:p>
        </p:txBody>
      </p:sp>
      <p:pic>
        <p:nvPicPr>
          <p:cNvPr id="206" name="Shape 206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16519" y="2093633"/>
            <a:ext cx="1107203" cy="608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250" y="3021870"/>
            <a:ext cx="552677" cy="794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9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70624" y="2721764"/>
            <a:ext cx="778343" cy="767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>
          <a:blip r:embed="rId10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55495" y="3415837"/>
            <a:ext cx="882008" cy="794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1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28736" y="2863908"/>
            <a:ext cx="918882" cy="674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2492" flipH="1">
            <a:off x="3470539" y="2390052"/>
            <a:ext cx="1119025" cy="55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621547" y="2585514"/>
            <a:ext cx="1119025" cy="55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92341" flipH="1">
            <a:off x="6573841" y="3077241"/>
            <a:ext cx="1119024" cy="559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12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-643493" flipH="1">
            <a:off x="6587330" y="2071896"/>
            <a:ext cx="1119025" cy="55951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/>
          <p:nvPr/>
        </p:nvSpPr>
        <p:spPr>
          <a:xfrm>
            <a:off x="2806099" y="3691889"/>
            <a:ext cx="5933250" cy="26396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429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rgbClr val="434343"/>
              </a:buClr>
              <a:buSzPct val="100000"/>
              <a:buFont typeface="Calibri"/>
              <a:buChar char=" "/>
            </a:pPr>
            <a:r>
              <a:rPr lang="en-US" sz="2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Open source </a:t>
            </a:r>
            <a:r>
              <a:rPr lang="en-US" sz="2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continuous </a:t>
            </a:r>
            <a:r>
              <a:rPr lang="en-US" sz="2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big data ingest infrastructure</a:t>
            </a:r>
          </a:p>
          <a:p>
            <a:pPr marL="914400" lvl="1" indent="-228600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</a:pPr>
            <a:r>
              <a:rPr lang="en-US" sz="1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Off- or near-cluster</a:t>
            </a:r>
          </a:p>
          <a:p>
            <a:pPr marL="914400" lvl="1" indent="-228600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</a:pPr>
            <a:r>
              <a:rPr lang="en-US" sz="1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Operating on data </a:t>
            </a:r>
            <a:r>
              <a:rPr lang="en-US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in-motion</a:t>
            </a:r>
          </a:p>
          <a:p>
            <a:pPr marL="914400" lvl="1" indent="-228600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</a:pPr>
            <a:r>
              <a:rPr lang="en-US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One-time processing, scales linearly</a:t>
            </a:r>
          </a:p>
          <a:p>
            <a:pPr marL="914400" lvl="1" indent="-228600" rtl="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rgbClr val="434343"/>
              </a:buClr>
              <a:buFont typeface="Calibri"/>
              <a:buChar char="◦"/>
            </a:pPr>
            <a:r>
              <a:rPr lang="en-US" sz="1800" dirty="0" smtClean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Direct </a:t>
            </a:r>
            <a:r>
              <a:rPr lang="en-US" sz="1800" dirty="0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control over data integrity</a:t>
            </a:r>
          </a:p>
          <a:p>
            <a:pPr lv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30854" y="2109851"/>
            <a:ext cx="1209963" cy="12099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27911" y="3283731"/>
            <a:ext cx="587187" cy="61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0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Ingest from </a:t>
            </a:r>
            <a:r>
              <a:rPr lang="en-US" sz="4400" dirty="0" err="1" smtClean="0"/>
              <a:t>RabbitMQ</a:t>
            </a:r>
            <a:r>
              <a:rPr lang="en-US" sz="4400" dirty="0" smtClean="0"/>
              <a:t> to Cassandra</a:t>
            </a:r>
            <a:endParaRPr lang="en-US" sz="44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5047" y="1737890"/>
            <a:ext cx="6662861" cy="473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459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0">
              <a:buNone/>
            </a:pPr>
            <a:r>
              <a:rPr lang="en-US" sz="3600" dirty="0" smtClean="0"/>
              <a:t>Could easily filter on some static boundary</a:t>
            </a:r>
          </a:p>
          <a:p>
            <a:pPr lvl="1" indent="0">
              <a:buNone/>
            </a:pPr>
            <a:r>
              <a:rPr lang="en-US" sz="3200" dirty="0" smtClean="0"/>
              <a:t>But that w</a:t>
            </a:r>
            <a:r>
              <a:rPr lang="is-IS" sz="3200" dirty="0" smtClean="0"/>
              <a:t>ill only catch ‘obvious’ problems</a:t>
            </a:r>
          </a:p>
          <a:p>
            <a:pPr indent="0">
              <a:buNone/>
            </a:pPr>
            <a:r>
              <a:rPr lang="is-IS" sz="3600" dirty="0" smtClean="0"/>
              <a:t>Can we find outlier values in a more dynamic, flexible way?</a:t>
            </a:r>
          </a:p>
          <a:p>
            <a:pPr indent="0">
              <a:buNone/>
            </a:pPr>
            <a:r>
              <a:rPr lang="en-US" sz="3600" dirty="0" smtClean="0"/>
              <a:t>Let’s define an outlier as any temperature value </a:t>
            </a:r>
            <a:r>
              <a:rPr lang="en-US" sz="3600" dirty="0"/>
              <a:t>more than </a:t>
            </a:r>
            <a:r>
              <a:rPr lang="en-US" sz="3600" b="1" dirty="0"/>
              <a:t>4 standard deviations </a:t>
            </a:r>
            <a:r>
              <a:rPr lang="en-US" sz="3600" dirty="0"/>
              <a:t>from </a:t>
            </a:r>
            <a:r>
              <a:rPr lang="en-US" sz="3600" dirty="0" smtClean="0"/>
              <a:t>the past </a:t>
            </a:r>
            <a:r>
              <a:rPr lang="en-US" sz="3600" dirty="0"/>
              <a:t>hour’s mean </a:t>
            </a:r>
            <a:r>
              <a:rPr lang="en-US" sz="3600" dirty="0" smtClean="0"/>
              <a:t>temperature</a:t>
            </a:r>
            <a:endParaRPr lang="en-US" sz="36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Cleaning Up The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80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-35560"/>
            <a:r>
              <a:rPr lang="en-US" sz="2400" dirty="0"/>
              <a:t>Standard </a:t>
            </a:r>
            <a:r>
              <a:rPr lang="en-US" sz="2400" dirty="0" smtClean="0"/>
              <a:t>aggregate functions</a:t>
            </a:r>
            <a:r>
              <a:rPr lang="en-US" sz="2400" dirty="0"/>
              <a:t>: </a:t>
            </a:r>
            <a:r>
              <a:rPr lang="en-US" sz="1800" dirty="0">
                <a:latin typeface="Monaco" charset="0"/>
                <a:ea typeface="Monaco" charset="0"/>
                <a:cs typeface="Monaco" charset="0"/>
              </a:rPr>
              <a:t>min</a:t>
            </a:r>
            <a:r>
              <a:rPr lang="en-US" sz="2400" dirty="0"/>
              <a:t>, </a:t>
            </a:r>
            <a:r>
              <a:rPr lang="en-US" sz="1800" dirty="0">
                <a:latin typeface="Monaco" charset="0"/>
                <a:ea typeface="Monaco" charset="0"/>
                <a:cs typeface="Monaco" charset="0"/>
              </a:rPr>
              <a:t>max</a:t>
            </a:r>
            <a:r>
              <a:rPr lang="en-US" sz="2400" dirty="0"/>
              <a:t>, </a:t>
            </a:r>
            <a:r>
              <a:rPr lang="en-US" sz="1800" dirty="0" err="1">
                <a:latin typeface="Monaco" charset="0"/>
                <a:ea typeface="Monaco" charset="0"/>
                <a:cs typeface="Monaco" charset="0"/>
              </a:rPr>
              <a:t>avg</a:t>
            </a:r>
            <a:r>
              <a:rPr lang="en-US" sz="2400" dirty="0"/>
              <a:t>, </a:t>
            </a:r>
            <a:r>
              <a:rPr lang="en-US" sz="1800" dirty="0">
                <a:latin typeface="Monaco" charset="0"/>
                <a:ea typeface="Monaco" charset="0"/>
                <a:cs typeface="Monaco" charset="0"/>
              </a:rPr>
              <a:t>sum</a:t>
            </a:r>
            <a:r>
              <a:rPr lang="en-US" sz="2400" dirty="0"/>
              <a:t>, 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count</a:t>
            </a:r>
            <a:endParaRPr lang="en-US" dirty="0" smtClean="0">
              <a:latin typeface="Monaco" charset="0"/>
              <a:ea typeface="Monaco" charset="0"/>
              <a:cs typeface="Monaco" charset="0"/>
            </a:endParaRPr>
          </a:p>
          <a:p>
            <a:pPr>
              <a:lnSpc>
                <a:spcPct val="110000"/>
              </a:lnSpc>
            </a:pP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SELECT </a:t>
            </a:r>
            <a:r>
              <a:rPr lang="en-US" sz="1800" dirty="0" err="1" smtClean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avg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(temperature), </a:t>
            </a:r>
            <a:r>
              <a:rPr lang="en-US" sz="1800" dirty="0" smtClean="0">
                <a:solidFill>
                  <a:schemeClr val="accent2"/>
                </a:solidFill>
                <a:latin typeface="Monaco" charset="0"/>
                <a:ea typeface="Monaco" charset="0"/>
                <a:cs typeface="Monaco" charset="0"/>
              </a:rPr>
              <a:t>count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en-US" sz="1800" dirty="0">
                <a:latin typeface="Monaco" charset="0"/>
                <a:ea typeface="Monaco" charset="0"/>
                <a:cs typeface="Monaco" charset="0"/>
              </a:rPr>
              <a:t>temperature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) </a:t>
            </a:r>
            <a:br>
              <a:rPr lang="en-US" sz="18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 FROM readings </a:t>
            </a:r>
            <a:br>
              <a:rPr lang="en-US" sz="1800" dirty="0" smtClean="0">
                <a:latin typeface="Monaco" charset="0"/>
                <a:ea typeface="Monaco" charset="0"/>
                <a:cs typeface="Monaco" charset="0"/>
              </a:rPr>
            </a:b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 WHERE </a:t>
            </a:r>
            <a:r>
              <a:rPr lang="en-US" sz="1800" dirty="0" err="1" smtClean="0">
                <a:latin typeface="Monaco" charset="0"/>
                <a:ea typeface="Monaco" charset="0"/>
                <a:cs typeface="Monaco" charset="0"/>
              </a:rPr>
              <a:t>sensor_id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 = 1 AND time &gt; </a:t>
            </a:r>
            <a:r>
              <a:rPr lang="tr-TR" sz="1800" dirty="0" smtClean="0">
                <a:latin typeface="Monaco" charset="0"/>
                <a:ea typeface="Monaco" charset="0"/>
                <a:cs typeface="Monaco" charset="0"/>
              </a:rPr>
              <a:t>'2016-08-17 18:11:00+0000'</a:t>
            </a:r>
            <a:endParaRPr lang="en-US" sz="1800" dirty="0" smtClean="0">
              <a:latin typeface="Monaco" charset="0"/>
              <a:ea typeface="Monaco" charset="0"/>
              <a:cs typeface="Monaco" charset="0"/>
            </a:endParaRPr>
          </a:p>
          <a:p>
            <a:pPr indent="-35560"/>
            <a:r>
              <a:rPr lang="en-US" sz="2400" dirty="0" smtClean="0"/>
              <a:t>Define custom aggregates as </a:t>
            </a:r>
            <a:r>
              <a:rPr lang="en-US" sz="2400" b="1" dirty="0" smtClean="0"/>
              <a:t>online algorithms</a:t>
            </a:r>
            <a:r>
              <a:rPr lang="en-US" sz="2400" dirty="0" smtClean="0"/>
              <a:t> in terms of two Java/JavaScript functions: </a:t>
            </a:r>
            <a:r>
              <a:rPr lang="en-US" sz="2400" b="1" dirty="0" smtClean="0"/>
              <a:t>state</a:t>
            </a:r>
            <a:r>
              <a:rPr lang="en-US" sz="2400" dirty="0" smtClean="0"/>
              <a:t> function and </a:t>
            </a:r>
            <a:r>
              <a:rPr lang="en-US" sz="2400" b="1" dirty="0" smtClean="0"/>
              <a:t>final</a:t>
            </a:r>
            <a:r>
              <a:rPr lang="en-US" sz="2400" dirty="0" smtClean="0"/>
              <a:t> function</a:t>
            </a:r>
          </a:p>
          <a:p>
            <a:pPr indent="-35560"/>
            <a:r>
              <a:rPr lang="en-US" sz="2400" dirty="0"/>
              <a:t>State </a:t>
            </a:r>
            <a:r>
              <a:rPr lang="en-US" sz="2400" dirty="0" smtClean="0"/>
              <a:t>function takes old state and value, returns new state</a:t>
            </a:r>
          </a:p>
          <a:p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Tuple </a:t>
            </a:r>
            <a:r>
              <a:rPr lang="en-US" sz="1800" dirty="0" err="1" smtClean="0">
                <a:latin typeface="Monaco" charset="0"/>
                <a:ea typeface="Monaco" charset="0"/>
                <a:cs typeface="Monaco" charset="0"/>
              </a:rPr>
              <a:t>stateFn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(Tuple </a:t>
            </a:r>
            <a:r>
              <a:rPr lang="en-US" sz="1800" dirty="0">
                <a:latin typeface="Monaco" charset="0"/>
                <a:ea typeface="Monaco" charset="0"/>
                <a:cs typeface="Monaco" charset="0"/>
              </a:rPr>
              <a:t>state, double x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)</a:t>
            </a:r>
          </a:p>
          <a:p>
            <a:pPr indent="-35560"/>
            <a:r>
              <a:rPr lang="en-US" sz="2400" dirty="0" smtClean="0"/>
              <a:t>Final function </a:t>
            </a:r>
            <a:r>
              <a:rPr lang="en-US" sz="2400" dirty="0"/>
              <a:t>takes </a:t>
            </a:r>
            <a:r>
              <a:rPr lang="en-US" sz="2400" dirty="0" smtClean="0"/>
              <a:t>final state, </a:t>
            </a:r>
            <a:r>
              <a:rPr lang="en-US" sz="2400" dirty="0"/>
              <a:t>returns </a:t>
            </a:r>
            <a:r>
              <a:rPr lang="en-US" sz="2400" dirty="0" smtClean="0"/>
              <a:t>aggregate value</a:t>
            </a:r>
            <a:endParaRPr lang="en-US" sz="2400" dirty="0"/>
          </a:p>
          <a:p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double </a:t>
            </a:r>
            <a:r>
              <a:rPr lang="en-US" sz="1800" dirty="0" err="1" smtClean="0">
                <a:latin typeface="Monaco" charset="0"/>
                <a:ea typeface="Monaco" charset="0"/>
                <a:cs typeface="Monaco" charset="0"/>
              </a:rPr>
              <a:t>finalFn</a:t>
            </a:r>
            <a:r>
              <a:rPr lang="en-US" sz="1800" dirty="0" smtClean="0">
                <a:latin typeface="Monaco" charset="0"/>
                <a:ea typeface="Monaco" charset="0"/>
                <a:cs typeface="Monaco" charset="0"/>
              </a:rPr>
              <a:t>(Tuple state)</a:t>
            </a:r>
            <a:endParaRPr lang="en-US" sz="1800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Cassandra User Defined Aggregates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7896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231573" y="1845733"/>
            <a:ext cx="7924105" cy="4023299"/>
          </a:xfrm>
        </p:spPr>
        <p:txBody>
          <a:bodyPr/>
          <a:lstStyle/>
          <a:p>
            <a:r>
              <a:rPr lang="de-DE" dirty="0" err="1" smtClean="0">
                <a:latin typeface="Monaco" charset="0"/>
                <a:ea typeface="Monaco" charset="0"/>
                <a:cs typeface="Monaco" charset="0"/>
              </a:rPr>
              <a:t>def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online_variance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(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data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):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0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= 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0.0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M2 = 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0.0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 err="1" smtClean="0">
                <a:latin typeface="Monaco" charset="0"/>
                <a:ea typeface="Monaco" charset="0"/>
                <a:cs typeface="Monaco" charset="0"/>
              </a:rPr>
              <a:t>for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x in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data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: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+= 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1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delta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= x 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– </a:t>
            </a:r>
            <a:r>
              <a:rPr lang="de-DE" dirty="0" err="1" smtClean="0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+= </a:t>
            </a:r>
            <a:r>
              <a:rPr lang="de-DE" dirty="0" err="1" smtClean="0">
                <a:latin typeface="Monaco" charset="0"/>
                <a:ea typeface="Monaco" charset="0"/>
                <a:cs typeface="Monaco" charset="0"/>
              </a:rPr>
              <a:t>delta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/</a:t>
            </a:r>
            <a:r>
              <a:rPr lang="de-DE" dirty="0" err="1" smtClean="0"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M2 +=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delta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*(x -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mean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)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/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if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&lt; 2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: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float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('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nan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')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else</a:t>
            </a: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:</a:t>
            </a:r>
            <a:br>
              <a:rPr lang="de-DE" dirty="0" smtClean="0">
                <a:latin typeface="Monaco" charset="0"/>
                <a:ea typeface="Monaco" charset="0"/>
                <a:cs typeface="Monaco" charset="0"/>
              </a:rPr>
            </a:br>
            <a:r>
              <a:rPr lang="de-DE" dirty="0" smtClean="0">
                <a:latin typeface="Monaco" charset="0"/>
                <a:ea typeface="Monaco" charset="0"/>
                <a:cs typeface="Monaco" charset="0"/>
              </a:rPr>
              <a:t>        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return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M2 / (</a:t>
            </a:r>
            <a:r>
              <a:rPr lang="de-DE" dirty="0" err="1">
                <a:latin typeface="Monaco" charset="0"/>
                <a:ea typeface="Monaco" charset="0"/>
                <a:cs typeface="Monaco" charset="0"/>
              </a:rPr>
              <a:t>n</a:t>
            </a:r>
            <a:r>
              <a:rPr lang="de-DE" dirty="0">
                <a:latin typeface="Monaco" charset="0"/>
                <a:ea typeface="Monaco" charset="0"/>
                <a:cs typeface="Monaco" charset="0"/>
              </a:rPr>
              <a:t> - 1)</a:t>
            </a:r>
            <a:endParaRPr lang="en-US" dirty="0">
              <a:latin typeface="Monaco" charset="0"/>
              <a:ea typeface="Monaco" charset="0"/>
              <a:cs typeface="Monaco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Online </a:t>
            </a:r>
            <a:r>
              <a:rPr lang="en-US" sz="3400"/>
              <a:t>Standard Deviation - Welford’s Method</a:t>
            </a:r>
            <a:endParaRPr lang="en-US" sz="3400" dirty="0"/>
          </a:p>
        </p:txBody>
      </p:sp>
    </p:spTree>
    <p:extLst>
      <p:ext uri="{BB962C8B-B14F-4D97-AF65-F5344CB8AC3E}">
        <p14:creationId xmlns:p14="http://schemas.microsoft.com/office/powerpoint/2010/main" val="63884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rgbClr val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1790</TotalTime>
  <Words>472</Words>
  <Application>Microsoft Macintosh PowerPoint</Application>
  <PresentationFormat>Widescreen</PresentationFormat>
  <Paragraphs>76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Monaco</vt:lpstr>
      <vt:lpstr>Arial</vt:lpstr>
      <vt:lpstr>Retrospect</vt:lpstr>
      <vt:lpstr>Adaptive Data Cleansing with StreamSets and Cassandra</vt:lpstr>
      <vt:lpstr>About Pat</vt:lpstr>
      <vt:lpstr>Agenda</vt:lpstr>
      <vt:lpstr>Use Case: IoT Sensor Data</vt:lpstr>
      <vt:lpstr>StreamSets Data Collector</vt:lpstr>
      <vt:lpstr>Ingest from RabbitMQ to Cassandra</vt:lpstr>
      <vt:lpstr>Cleaning Up The Data</vt:lpstr>
      <vt:lpstr>Cassandra User Defined Aggregates</vt:lpstr>
      <vt:lpstr>Online Standard Deviation - Welford’s Method</vt:lpstr>
      <vt:lpstr>Define Standard Deviation as a UDA</vt:lpstr>
      <vt:lpstr>Feeding Statistics Back Into the Pipeline</vt:lpstr>
      <vt:lpstr>Putting It All Together</vt:lpstr>
      <vt:lpstr>Resources</vt:lpstr>
      <vt:lpstr>Questions?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Header</dc:title>
  <cp:lastModifiedBy>Pat Patterson</cp:lastModifiedBy>
  <cp:revision>25</cp:revision>
  <dcterms:modified xsi:type="dcterms:W3CDTF">2016-08-25T00:03:36Z</dcterms:modified>
</cp:coreProperties>
</file>